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59" r:id="rId2"/>
  </p:sldIdLst>
  <p:sldSz cx="7775575" cy="10907713"/>
  <p:notesSz cx="6797675" cy="99266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800"/>
    <a:srgbClr val="3C151C"/>
    <a:srgbClr val="F0F4FA"/>
    <a:srgbClr val="E8EEF8"/>
    <a:srgbClr val="203864"/>
    <a:srgbClr val="EE0000"/>
    <a:srgbClr val="FFFF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482" y="6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2025/8/30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tmp"/><Relationship Id="rId5" Type="http://schemas.openxmlformats.org/officeDocument/2006/relationships/image" Target="../media/image4.png"/><Relationship Id="rId10" Type="http://schemas.openxmlformats.org/officeDocument/2006/relationships/image" Target="../media/image9.tmp"/><Relationship Id="rId4" Type="http://schemas.openxmlformats.org/officeDocument/2006/relationships/image" Target="../media/image3.W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39" y="10398"/>
            <a:ext cx="7775576" cy="10899348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851733" y="3315196"/>
            <a:ext cx="60721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>
              <a:lnSpc>
                <a:spcPct val="150000"/>
              </a:lnSpc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232910" y="8319476"/>
            <a:ext cx="5907325" cy="989271"/>
          </a:xfrm>
          <a:prstGeom prst="roundRect">
            <a:avLst/>
          </a:prstGeom>
          <a:pattFill prst="lgCheck">
            <a:fgClr>
              <a:srgbClr val="3C151C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/>
          <p:cNvGrpSpPr/>
          <p:nvPr/>
        </p:nvGrpSpPr>
        <p:grpSpPr>
          <a:xfrm rot="430710">
            <a:off x="-774013" y="336577"/>
            <a:ext cx="6012938" cy="3435278"/>
            <a:chOff x="-111625" y="5694940"/>
            <a:chExt cx="1686569" cy="2802456"/>
          </a:xfrm>
        </p:grpSpPr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058481">
              <a:off x="-111625" y="7356481"/>
              <a:ext cx="1686569" cy="1140915"/>
            </a:xfrm>
            <a:prstGeom prst="rect">
              <a:avLst/>
            </a:prstGeom>
          </p:spPr>
        </p:pic>
        <p:sp>
          <p:nvSpPr>
            <p:cNvPr id="4" name="正方形/長方形 3"/>
            <p:cNvSpPr/>
            <p:nvPr/>
          </p:nvSpPr>
          <p:spPr>
            <a:xfrm>
              <a:off x="1371414" y="5694940"/>
              <a:ext cx="184730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endParaRPr lang="en-US" altLang="ja-JP" sz="1600" b="1" dirty="0" smtClean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endParaRPr lang="ja-JP" altLang="en-US" sz="18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025" y="86906"/>
            <a:ext cx="1144632" cy="643999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-2" y="826754"/>
            <a:ext cx="7775576" cy="12636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-2" y="1047988"/>
            <a:ext cx="90053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/>
            <a:r>
              <a:rPr lang="ja-JP" altLang="en-US" sz="5200" b="1" dirty="0" smtClean="0">
                <a:solidFill>
                  <a:srgbClr val="92D05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こどもアートクラブ</a:t>
            </a:r>
            <a:r>
              <a:rPr lang="ja-JP" altLang="en-US" sz="52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１０月</a:t>
            </a:r>
          </a:p>
          <a:p>
            <a:pPr algn="ctr" fontAlgn="ctr"/>
            <a:endParaRPr lang="en-US" altLang="ja-JP" sz="5400" b="1" dirty="0">
              <a:solidFill>
                <a:srgbClr val="FFC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035" y="8244071"/>
            <a:ext cx="1227617" cy="1271265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4744" flipH="1">
            <a:off x="6853582" y="7669690"/>
            <a:ext cx="608523" cy="524443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0" y="9746862"/>
            <a:ext cx="7775575" cy="1160851"/>
          </a:xfrm>
          <a:prstGeom prst="rect">
            <a:avLst/>
          </a:prstGeom>
          <a:pattFill prst="lgCheck">
            <a:fgClr>
              <a:srgbClr val="FFC000"/>
            </a:fgClr>
            <a:bgClr>
              <a:schemeClr val="accent4">
                <a:lumMod val="60000"/>
                <a:lumOff val="4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-385160" y="2530202"/>
            <a:ext cx="4096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ja-JP" altLang="en-US" sz="2800" dirty="0">
                <a:ln w="0"/>
                <a:solidFill>
                  <a:srgbClr val="F39800"/>
                </a:solidFill>
                <a:effectLst>
                  <a:reflection blurRad="6350" stA="53000" endA="300" endPos="35500" dir="5400000" sy="-90000" algn="bl" rotWithShape="0"/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紙粘土で</a:t>
            </a:r>
          </a:p>
        </p:txBody>
      </p:sp>
      <p:pic>
        <p:nvPicPr>
          <p:cNvPr id="42" name="図 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1801" y="181756"/>
            <a:ext cx="1591993" cy="539021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68124" y="3920380"/>
            <a:ext cx="6072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/>
            <a:r>
              <a:rPr kumimoji="0"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kumimoji="0"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</a:t>
            </a:r>
            <a:r>
              <a:rPr kumimoji="0" lang="en-US" altLang="ja-JP" sz="2400" b="1" dirty="0" smtClean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》10</a:t>
            </a:r>
            <a:r>
              <a:rPr kumimoji="0" lang="ja-JP" altLang="en-US" sz="2400" b="1" dirty="0" smtClean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0" lang="en-US" altLang="ja-JP" sz="2400" b="1" dirty="0" smtClean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0" lang="ja-JP" altLang="en-US" sz="2400" b="1" dirty="0" smtClean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0"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（日）</a:t>
            </a:r>
            <a:r>
              <a:rPr kumimoji="0"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10:00</a:t>
            </a:r>
            <a:r>
              <a:rPr kumimoji="0"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0"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12:00</a:t>
            </a:r>
            <a:endParaRPr kumimoji="0" lang="ja-JP" altLang="en-US" sz="2400" b="1" dirty="0">
              <a:solidFill>
                <a:schemeClr val="accent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536376" y="4689420"/>
            <a:ext cx="6072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</a:t>
            </a:r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障害のある</a:t>
            </a:r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歳児～中学生</a:t>
            </a:r>
            <a:endParaRPr lang="en-US" altLang="ja-JP" sz="2400" b="1" dirty="0">
              <a:solidFill>
                <a:schemeClr val="accent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787451" y="5797176"/>
            <a:ext cx="67883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定員</a:t>
            </a:r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１０人</a:t>
            </a:r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lang="ja-JP" altLang="en-US" sz="20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定員を超えた場合は「抽選」</a:t>
            </a:r>
            <a:endParaRPr lang="en-US" altLang="ja-JP" sz="2000" b="1" dirty="0">
              <a:solidFill>
                <a:schemeClr val="accent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87451" y="6679050"/>
            <a:ext cx="6617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</a:t>
            </a:r>
            <a:r>
              <a:rPr lang="en-US" altLang="ja-JP" sz="2400" b="1" dirty="0" smtClean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lang="ja-JP" altLang="en-US" sz="2400" b="1" dirty="0" smtClean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</a:t>
            </a:r>
            <a:r>
              <a:rPr lang="en-US" altLang="ja-JP" sz="2400" b="1" dirty="0" smtClean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　</a:t>
            </a:r>
            <a:r>
              <a:rPr lang="en-US" altLang="ja-JP" sz="20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0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材料費含む</a:t>
            </a:r>
            <a:r>
              <a:rPr lang="en-US" altLang="ja-JP" sz="20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97777" y="7459506"/>
            <a:ext cx="7567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</a:t>
            </a:r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ラポール上大岡　</a:t>
            </a:r>
            <a:r>
              <a:rPr lang="en-US" altLang="ja-JP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階　創作エリア</a:t>
            </a:r>
            <a:endParaRPr lang="en-US" altLang="ja-JP" sz="2400" b="1" dirty="0">
              <a:solidFill>
                <a:schemeClr val="accent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29389" y="8440133"/>
            <a:ext cx="5474128" cy="838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/>
            <a:r>
              <a:rPr lang="ja-JP" altLang="en-US" sz="1600" i="1" dirty="0">
                <a:solidFill>
                  <a:srgbClr val="92D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申込方法🍀 </a:t>
            </a:r>
            <a:r>
              <a:rPr lang="ja-JP" altLang="en-US" sz="1600" i="1" dirty="0" smtClean="0">
                <a:solidFill>
                  <a:srgbClr val="92D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申込</a:t>
            </a:r>
            <a:r>
              <a:rPr lang="ja-JP" altLang="en-US" sz="1600" i="1" dirty="0">
                <a:solidFill>
                  <a:srgbClr val="92D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用紙に必要事項をご記入の上、</a:t>
            </a:r>
            <a:r>
              <a:rPr lang="ja-JP" altLang="en-US" sz="1600" i="1" dirty="0" smtClean="0">
                <a:solidFill>
                  <a:srgbClr val="92D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電話</a:t>
            </a:r>
            <a:r>
              <a:rPr lang="en-US" altLang="ja-JP" sz="1600" i="1" dirty="0" smtClean="0">
                <a:solidFill>
                  <a:srgbClr val="92D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600" i="1" dirty="0">
                <a:solidFill>
                  <a:srgbClr val="92D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・郵送、またはラポール上大岡７階受付窓口にて直接お申し込みください。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29389" y="9376597"/>
            <a:ext cx="6282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1400" b="1" i="1">
                <a:solidFill>
                  <a:srgbClr val="49702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b="1" i="1">
                <a:solidFill>
                  <a:srgbClr val="49702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プログラムの申し込みにはラポール上大岡の利用登録が必要です。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84098" y="9806805"/>
            <a:ext cx="53256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ja-JP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【問い合わせ・申し込み】</a:t>
            </a:r>
          </a:p>
          <a:p>
            <a:pPr lvl="0"/>
            <a:r>
              <a:rPr lang="ja-JP" altLang="ja-JP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〒</a:t>
            </a:r>
            <a:r>
              <a:rPr lang="en-US" altLang="ja-JP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233-0002</a:t>
            </a:r>
            <a:r>
              <a:rPr lang="ja-JP" altLang="en-US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 </a:t>
            </a:r>
            <a:r>
              <a:rPr lang="ja-JP" altLang="ja-JP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横浜市港南区上大岡西</a:t>
            </a:r>
            <a:r>
              <a:rPr lang="en-US" altLang="ja-JP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1-6-1</a:t>
            </a:r>
          </a:p>
          <a:p>
            <a:pPr lvl="0"/>
            <a:r>
              <a:rPr lang="ja-JP" altLang="ja-JP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ゆめおおおかオフィスタワー</a:t>
            </a:r>
            <a:r>
              <a:rPr lang="en-US" altLang="ja-JP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7F</a:t>
            </a:r>
            <a:r>
              <a:rPr lang="ja-JP" altLang="en-US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　</a:t>
            </a:r>
            <a:r>
              <a:rPr lang="ja-JP" altLang="ja-JP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 Light" panose="020F0302020204030204" pitchFamily="34" charset="0"/>
              </a:rPr>
              <a:t>ラポール上大岡　文化担当</a:t>
            </a:r>
            <a:endParaRPr lang="en-US" altLang="ja-JP" sz="14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Calibri Light" panose="020F0302020204030204" pitchFamily="34" charset="0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32910" y="10511458"/>
            <a:ext cx="4182679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ja-JP" altLang="en-US" dirty="0">
                <a:solidFill>
                  <a:prstClr val="white"/>
                </a:solidFill>
              </a:rPr>
              <a:t>☎</a:t>
            </a:r>
            <a:r>
              <a:rPr lang="en-US" altLang="ja-JP" dirty="0">
                <a:solidFill>
                  <a:prstClr val="white"/>
                </a:solidFill>
              </a:rPr>
              <a:t> </a:t>
            </a:r>
            <a:r>
              <a:rPr lang="en-US" altLang="ja-JP" b="1" dirty="0">
                <a:solidFill>
                  <a:prstClr val="white"/>
                </a:solidFill>
              </a:rPr>
              <a:t>045-840-2151   FAX 045-840-2157</a:t>
            </a:r>
            <a:endParaRPr lang="ja-JP" altLang="en-US" b="1" dirty="0">
              <a:solidFill>
                <a:prstClr val="white"/>
              </a:solidFill>
            </a:endParaRPr>
          </a:p>
        </p:txBody>
      </p:sp>
      <p:pic>
        <p:nvPicPr>
          <p:cNvPr id="53" name="図 5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93342" y="9761808"/>
            <a:ext cx="1092452" cy="524156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98793" y="10023886"/>
            <a:ext cx="841321" cy="847417"/>
          </a:xfrm>
          <a:prstGeom prst="rect">
            <a:avLst/>
          </a:prstGeom>
        </p:spPr>
      </p:pic>
      <p:sp>
        <p:nvSpPr>
          <p:cNvPr id="55" name="角丸四角形吹き出し 54"/>
          <p:cNvSpPr/>
          <p:nvPr/>
        </p:nvSpPr>
        <p:spPr>
          <a:xfrm>
            <a:off x="5774323" y="10349422"/>
            <a:ext cx="870314" cy="450118"/>
          </a:xfrm>
          <a:prstGeom prst="wedgeRoundRectCallout">
            <a:avLst>
              <a:gd name="adj1" fmla="val 57876"/>
              <a:gd name="adj2" fmla="val -42263"/>
              <a:gd name="adj3" fmla="val 16667"/>
            </a:avLst>
          </a:prstGeom>
          <a:solidFill>
            <a:srgbClr val="A953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800" dirty="0">
                <a:solidFill>
                  <a:sysClr val="window" lastClr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プログラムの様子は</a:t>
            </a:r>
            <a:r>
              <a:rPr lang="en-US" altLang="ja-JP" sz="800" dirty="0">
                <a:solidFill>
                  <a:sysClr val="window" lastClr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800" dirty="0">
                <a:solidFill>
                  <a:sysClr val="window" lastClr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でチェック！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713154" y="5109481"/>
            <a:ext cx="40769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1400" b="1" i="1" dirty="0">
                <a:solidFill>
                  <a:srgbClr val="7030A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 </a:t>
            </a:r>
            <a:r>
              <a:rPr lang="ja-JP" altLang="en-US" sz="1400" b="1" i="1" dirty="0">
                <a:solidFill>
                  <a:srgbClr val="7030A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介助が必要な方は、ご同伴をお願いします。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846937" y="6261668"/>
            <a:ext cx="3971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1400" b="1" i="1" dirty="0">
                <a:solidFill>
                  <a:srgbClr val="7030A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 </a:t>
            </a:r>
            <a:r>
              <a:rPr lang="ja-JP" altLang="en-US" sz="1400" b="1" i="1" dirty="0">
                <a:solidFill>
                  <a:srgbClr val="7030A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抽選結果はハガキにてご連絡いたします。</a:t>
            </a:r>
            <a:endParaRPr lang="en-US" altLang="ja-JP" sz="1400" b="1" i="1" dirty="0">
              <a:solidFill>
                <a:srgbClr val="7030A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596568" y="6675198"/>
            <a:ext cx="1818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000" spc="13" dirty="0">
                <a:solidFill>
                  <a:srgbClr val="3F3229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【</a:t>
            </a:r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申込〆切</a:t>
            </a:r>
            <a:r>
              <a:rPr lang="en-US" altLang="ja-JP" sz="2000" spc="13" dirty="0">
                <a:solidFill>
                  <a:srgbClr val="3F3229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】 </a:t>
            </a:r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ctr"/>
            <a:r>
              <a:rPr lang="en-US" altLang="ja-JP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ja-JP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ja-JP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754" y="2124220"/>
            <a:ext cx="2693360" cy="19102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テキスト ボックス 4"/>
          <p:cNvSpPr txBox="1"/>
          <p:nvPr/>
        </p:nvSpPr>
        <p:spPr>
          <a:xfrm>
            <a:off x="980778" y="2968752"/>
            <a:ext cx="2730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ja-JP" altLang="en-US" sz="2800" dirty="0" smtClean="0">
                <a:ln w="0"/>
                <a:solidFill>
                  <a:srgbClr val="F39800"/>
                </a:solidFill>
                <a:effectLst>
                  <a:reflection blurRad="6350" stA="53000" endA="300" endPos="35500" dir="5400000" sy="-90000" algn="bl" rotWithShape="0"/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飾りを作ろう</a:t>
            </a:r>
            <a:endParaRPr lang="ja-JP" altLang="en-US" sz="2800" dirty="0">
              <a:ln w="0"/>
              <a:solidFill>
                <a:srgbClr val="F39800"/>
              </a:solidFill>
              <a:effectLst>
                <a:reflection blurRad="6350" stA="53000" endA="300" endPos="35500" dir="5400000" sy="-90000" algn="bl" rotWithShape="0"/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6" name="図 5" descr="画面の領域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25" y="4299636"/>
            <a:ext cx="2485576" cy="15160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4" name="円形吹き出し 33"/>
          <p:cNvSpPr/>
          <p:nvPr/>
        </p:nvSpPr>
        <p:spPr>
          <a:xfrm>
            <a:off x="194575" y="83102"/>
            <a:ext cx="979526" cy="662294"/>
          </a:xfrm>
          <a:prstGeom prst="wedgeEllipseCallout">
            <a:avLst>
              <a:gd name="adj1" fmla="val 45646"/>
              <a:gd name="adj2" fmla="val 49355"/>
            </a:avLst>
          </a:prstGeom>
          <a:solidFill>
            <a:srgbClr val="42B24F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marL="0" marR="0" lvl="0" indent="0" algn="ctr" defTabSz="914400" eaLnBrk="1" fontAlgn="b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36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0641" y="255502"/>
            <a:ext cx="124739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 fontAlgn="b">
              <a:lnSpc>
                <a:spcPct val="90000"/>
              </a:lnSpc>
              <a:defRPr/>
            </a:pPr>
            <a:r>
              <a:rPr kumimoji="0" lang="ja-JP" altLang="en-US" sz="2800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抽選</a:t>
            </a:r>
            <a:endParaRPr kumimoji="0" lang="ja-JP" altLang="en-US" sz="2800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01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2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2.pptx" id="{F73DCE97-9B44-4055-9BD1-5DD73E4670AC}" vid="{CD9D89B2-9377-4D2D-A044-EFF0B54F607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52</Template>
  <TotalTime>149</TotalTime>
  <Words>183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HGP創英角ﾎﾟｯﾌﾟ体</vt:lpstr>
      <vt:lpstr>HGS創英角ﾎﾟｯﾌﾟ体</vt:lpstr>
      <vt:lpstr>HG丸ｺﾞｼｯｸM-PRO</vt:lpstr>
      <vt:lpstr>Meiryo UI</vt:lpstr>
      <vt:lpstr>ＭＳ Ｐゴシック</vt:lpstr>
      <vt:lpstr>メイリオ</vt:lpstr>
      <vt:lpstr>Arial</vt:lpstr>
      <vt:lpstr>Calibri</vt:lpstr>
      <vt:lpstr>Calibri Light</vt:lpstr>
      <vt:lpstr>52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ラポール上44</dc:creator>
  <cp:lastModifiedBy>ラポール上44</cp:lastModifiedBy>
  <cp:revision>29</cp:revision>
  <cp:lastPrinted>2025-08-30T08:35:54Z</cp:lastPrinted>
  <dcterms:created xsi:type="dcterms:W3CDTF">2013-08-07T01:19:14Z</dcterms:created>
  <dcterms:modified xsi:type="dcterms:W3CDTF">2025-08-30T08:36:30Z</dcterms:modified>
</cp:coreProperties>
</file>